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96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en-US" dirty="0" smtClean="0"/>
                  <a:t>Slide Method for Factoring Trinomials in the form</a:t>
                </a:r>
                <a:r>
                  <a:rPr lang="en-US" b="0" i="1" dirty="0" smtClean="0">
                    <a:latin typeface="Cambria Math"/>
                  </a:rPr>
                  <a:t/>
                </a:r>
                <a:br>
                  <a:rPr lang="en-US" b="0" i="1" dirty="0" smtClean="0">
                    <a:latin typeface="Cambria Math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𝑎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𝑏𝑥</m:t>
                      </m:r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blipFill rotWithShape="1">
                <a:blip r:embed="rId2"/>
                <a:stretch>
                  <a:fillRect t="-10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2057400" y="2895600"/>
            <a:ext cx="4419600" cy="2950610"/>
            <a:chOff x="2057400" y="2895600"/>
            <a:chExt cx="4419600" cy="2950610"/>
          </a:xfrm>
        </p:grpSpPr>
        <p:pic>
          <p:nvPicPr>
            <p:cNvPr id="1030" name="Picture 6" descr="C:\Users\cshatto\AppData\Local\Microsoft\Windows\Temporary Internet Files\Content.IE5\0YXZLI4J\MP900439481[1]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0" y="2895600"/>
              <a:ext cx="4419600" cy="295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743200" y="3352800"/>
              <a:ext cx="327660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Chiller" pitchFamily="82" charset="0"/>
                </a:rPr>
                <a:t>So you want an </a:t>
              </a:r>
            </a:p>
            <a:p>
              <a:r>
                <a:rPr lang="en-US" sz="3600" dirty="0" smtClean="0">
                  <a:solidFill>
                    <a:schemeClr val="bg1"/>
                  </a:solidFill>
                  <a:latin typeface="Chiller" pitchFamily="82" charset="0"/>
                </a:rPr>
                <a:t>easier way to factor trinomials?</a:t>
              </a:r>
              <a:endParaRPr lang="en-US" sz="3600" dirty="0">
                <a:solidFill>
                  <a:schemeClr val="bg1"/>
                </a:solidFill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356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609600" y="381000"/>
                <a:ext cx="7696200" cy="59384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 smtClean="0">
                    <a:latin typeface="Arial Narrow" pitchFamily="34" charset="0"/>
                  </a:rPr>
                  <a:t>Let’s </a:t>
                </a:r>
                <a:r>
                  <a:rPr lang="en-US" dirty="0" smtClean="0">
                    <a:latin typeface="Arial Narrow" pitchFamily="34" charset="0"/>
                  </a:rPr>
                  <a:t>start with this example: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𝟔</m:t>
                        </m:r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b="1" i="0" smtClean="0">
                        <a:latin typeface="Cambria Math"/>
                      </a:rPr>
                      <m:t> −</m:t>
                    </m:r>
                    <m:r>
                      <a:rPr lang="en-US" b="1" i="1" smtClean="0">
                        <a:latin typeface="Cambria Math"/>
                      </a:rPr>
                      <m:t>𝒙</m:t>
                    </m:r>
                    <m:r>
                      <a:rPr lang="en-US" b="1" i="0" smtClean="0">
                        <a:latin typeface="Cambria Math"/>
                      </a:rPr>
                      <m:t> −</m:t>
                    </m:r>
                    <m:r>
                      <a:rPr lang="en-US" b="1" i="0" smtClean="0">
                        <a:latin typeface="Cambria Math"/>
                      </a:rPr>
                      <m:t>𝟏𝟓</m:t>
                    </m:r>
                  </m:oMath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 </a:t>
                </a: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Take the coefficient of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>
                    <a:latin typeface="Arial Narrow" pitchFamily="34" charset="0"/>
                  </a:rPr>
                  <a:t>and multiply it by the constant</a:t>
                </a:r>
                <a:r>
                  <a:rPr lang="en-US" dirty="0" smtClean="0">
                    <a:latin typeface="Arial Narrow" pitchFamily="34" charset="0"/>
                  </a:rPr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𝟔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0" smtClean="0">
                          <a:latin typeface="Cambria Math"/>
                        </a:rPr>
                        <m:t> −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0" smtClean="0">
                          <a:latin typeface="Cambria Math"/>
                        </a:rPr>
                        <m:t> −</m:t>
                      </m:r>
                      <m:r>
                        <a:rPr lang="en-US" b="1" i="0" smtClean="0">
                          <a:latin typeface="Cambria Math"/>
                        </a:rPr>
                        <m:t>𝟏𝟓</m:t>
                      </m:r>
                    </m:oMath>
                  </m:oMathPara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dirty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(-15) = -90</a:t>
                </a:r>
              </a:p>
              <a:p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Rewrite the equation with a coefficient of “1” for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 term and </a:t>
                </a:r>
                <a:r>
                  <a:rPr lang="en-US" smtClean="0">
                    <a:latin typeface="Arial Narrow" pitchFamily="34" charset="0"/>
                    <a:ea typeface="Cambria Math" pitchFamily="18" charset="0"/>
                  </a:rPr>
                  <a:t>the </a:t>
                </a:r>
                <a:r>
                  <a:rPr lang="en-US" smtClean="0">
                    <a:latin typeface="Arial Narrow" pitchFamily="34" charset="0"/>
                    <a:ea typeface="Cambria Math" pitchFamily="18" charset="0"/>
                  </a:rPr>
                  <a:t>-90 </a:t>
                </a:r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as the constant.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>
                          <a:latin typeface="Cambria Math"/>
                        </a:rPr>
                        <m:t> −</m:t>
                      </m:r>
                      <m:r>
                        <a:rPr lang="en-US" b="1" i="1">
                          <a:latin typeface="Cambria Math"/>
                        </a:rPr>
                        <m:t>𝒙</m:t>
                      </m:r>
                      <m:r>
                        <a:rPr lang="en-US" b="1">
                          <a:latin typeface="Cambria Math"/>
                        </a:rPr>
                        <m:t> </m:t>
                      </m:r>
                      <m:r>
                        <a:rPr lang="en-US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𝟗𝟎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dirty="0" smtClean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Factor the trinomial.</a:t>
                </a:r>
              </a:p>
              <a:p>
                <a:pPr algn="ctr"/>
                <a:r>
                  <a:rPr lang="en-US" b="1" dirty="0" smtClean="0">
                    <a:latin typeface="Cambria Math" pitchFamily="18" charset="0"/>
                    <a:ea typeface="Cambria Math" pitchFamily="18" charset="0"/>
                  </a:rPr>
                  <a:t>(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– 10)(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+ 9)</a:t>
                </a:r>
              </a:p>
              <a:p>
                <a:pPr algn="ctr"/>
                <a:endParaRPr lang="en-US" b="1" dirty="0">
                  <a:latin typeface="Cambria Math" pitchFamily="18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Now divide each of the numbers by the original coefficient of “6”.</a:t>
                </a: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𝟔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𝟔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dirty="0" smtClean="0">
                    <a:latin typeface="Arial Narrow" pitchFamily="34" charset="0"/>
                    <a:ea typeface="Cambria Math" pitchFamily="18" charset="0"/>
                  </a:rPr>
                  <a:t>     </a:t>
                </a:r>
              </a:p>
              <a:p>
                <a:pPr algn="ctr"/>
                <a:endParaRPr lang="en-US" dirty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And simplify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en-US" b="1" dirty="0" smtClean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endParaRPr lang="en-US" dirty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The numbers in the denominator now are moved to be the coefficient of </a:t>
                </a:r>
                <a:r>
                  <a:rPr lang="en-US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!</a:t>
                </a:r>
                <a:endParaRPr lang="en-US" dirty="0" smtClean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(3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– 5)(2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+ 3)</a:t>
                </a:r>
                <a:endParaRPr lang="en-US" b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381000"/>
                <a:ext cx="7696200" cy="5938485"/>
              </a:xfrm>
              <a:prstGeom prst="rect">
                <a:avLst/>
              </a:prstGeom>
              <a:blipFill rotWithShape="1">
                <a:blip r:embed="rId2"/>
                <a:stretch>
                  <a:fillRect t="-411" b="-6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>
          <a:xfrm>
            <a:off x="3886200" y="1524000"/>
            <a:ext cx="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4521543" y="1542024"/>
            <a:ext cx="567381" cy="26875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20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28600" y="304800"/>
                <a:ext cx="8610600" cy="59384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 smtClean="0">
                    <a:latin typeface="Arial Narrow" pitchFamily="34" charset="0"/>
                  </a:rPr>
                  <a:t>Let’s look at another example: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𝟏𝟎</m:t>
                        </m:r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b="1" i="0" smtClean="0">
                        <a:latin typeface="Cambria Math"/>
                      </a:rPr>
                      <m:t>+</m:t>
                    </m:r>
                    <m:r>
                      <a:rPr lang="en-US" b="1" i="0" smtClean="0">
                        <a:latin typeface="Cambria Math"/>
                      </a:rPr>
                      <m:t>𝟑𝟑</m:t>
                    </m:r>
                    <m:r>
                      <a:rPr lang="en-US" b="1" i="1" smtClean="0">
                        <a:latin typeface="Cambria Math"/>
                      </a:rPr>
                      <m:t>𝒙</m:t>
                    </m:r>
                    <m:r>
                      <a:rPr lang="en-US" b="1" i="0" smtClean="0">
                        <a:latin typeface="Cambria Math"/>
                      </a:rPr>
                      <m:t> −</m:t>
                    </m:r>
                    <m:r>
                      <a:rPr lang="en-US" b="1" i="1" smtClean="0">
                        <a:latin typeface="Cambria Math"/>
                      </a:rPr>
                      <m:t>𝟕</m:t>
                    </m:r>
                  </m:oMath>
                </a14:m>
                <a:r>
                  <a:rPr lang="en-US" dirty="0" smtClean="0">
                    <a:latin typeface="Arial Narrow" pitchFamily="34" charset="0"/>
                  </a:rPr>
                  <a:t> </a:t>
                </a:r>
              </a:p>
              <a:p>
                <a:pPr algn="ctr"/>
                <a:endParaRPr lang="en-US" dirty="0" smtClean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Take </a:t>
                </a:r>
                <a:r>
                  <a:rPr lang="en-US" dirty="0" smtClean="0">
                    <a:latin typeface="Arial Narrow" pitchFamily="34" charset="0"/>
                  </a:rPr>
                  <a:t>the coefficient of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>
                    <a:latin typeface="Arial Narrow" pitchFamily="34" charset="0"/>
                  </a:rPr>
                  <a:t>and multiply it by the constant.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𝟏𝟎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0" smtClean="0">
                          <a:latin typeface="Cambria Math"/>
                        </a:rPr>
                        <m:t>+</m:t>
                      </m:r>
                      <m:r>
                        <a:rPr lang="en-US" b="1" i="0" smtClean="0">
                          <a:latin typeface="Cambria Math"/>
                        </a:rPr>
                        <m:t>𝟑𝟑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0" smtClean="0">
                          <a:latin typeface="Cambria Math"/>
                        </a:rPr>
                        <m:t> −</m:t>
                      </m:r>
                      <m:r>
                        <a:rPr lang="en-US" b="1" i="1" smtClean="0">
                          <a:latin typeface="Cambria Math"/>
                        </a:rPr>
                        <m:t>𝟕</m:t>
                      </m:r>
                    </m:oMath>
                  </m:oMathPara>
                </a14:m>
                <a:endParaRPr lang="en-US" b="1" dirty="0" smtClean="0">
                  <a:latin typeface="Arial Narrow" pitchFamily="34" charset="0"/>
                </a:endParaRPr>
              </a:p>
              <a:p>
                <a:pPr/>
                <a:endParaRPr lang="en-US" dirty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(-7)= -70</a:t>
                </a: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Rewrite the equation with a coefficient of “1” for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 term and the </a:t>
                </a:r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-70 </a:t>
                </a:r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as the constant.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latin typeface="Cambria Math"/>
                        </a:rPr>
                        <m:t>𝟑𝟑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𝟕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dirty="0" smtClean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Factor the trinomial.</a:t>
                </a:r>
              </a:p>
              <a:p>
                <a:pPr algn="ctr"/>
                <a:r>
                  <a:rPr lang="en-US" b="1" dirty="0" smtClean="0">
                    <a:latin typeface="Cambria Math" pitchFamily="18" charset="0"/>
                    <a:ea typeface="Cambria Math" pitchFamily="18" charset="0"/>
                  </a:rPr>
                  <a:t>(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– 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2)(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+ 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35)</a:t>
                </a:r>
                <a:endParaRPr lang="en-US" b="1" dirty="0" smtClean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  <a:p>
                <a:pPr algn="ctr"/>
                <a:endParaRPr lang="en-US" b="1" dirty="0">
                  <a:latin typeface="Cambria Math" pitchFamily="18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Now divide each of the numbers by the original coefficient of </a:t>
                </a:r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“10”.</a:t>
                </a:r>
                <a:endParaRPr lang="en-US" dirty="0" smtClean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𝟏𝟎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𝟑𝟓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𝟏𝟎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dirty="0" smtClean="0">
                    <a:latin typeface="Arial Narrow" pitchFamily="34" charset="0"/>
                    <a:ea typeface="Cambria Math" pitchFamily="18" charset="0"/>
                  </a:rPr>
                  <a:t>     </a:t>
                </a:r>
              </a:p>
              <a:p>
                <a:pPr algn="ctr"/>
                <a:endParaRPr lang="en-US" dirty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And simplify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𝟓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en-US" b="1" dirty="0" smtClean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endParaRPr lang="en-US" dirty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The numbers in the denominator now are moved to be the coefficient of </a:t>
                </a:r>
                <a:r>
                  <a:rPr lang="en-US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!</a:t>
                </a:r>
              </a:p>
              <a:p>
                <a:pPr algn="ctr"/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(5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– 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1)(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2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+ 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7)</a:t>
                </a:r>
                <a:endParaRPr lang="en-US" b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304800"/>
                <a:ext cx="8610600" cy="5938485"/>
              </a:xfrm>
              <a:prstGeom prst="rect">
                <a:avLst/>
              </a:prstGeom>
              <a:blipFill rotWithShape="1">
                <a:blip r:embed="rId2"/>
                <a:stretch>
                  <a:fillRect t="-308" b="-7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>
          <a:xfrm>
            <a:off x="3886200" y="1447800"/>
            <a:ext cx="7620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4493226" y="1446259"/>
            <a:ext cx="571499" cy="26257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13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Turn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685800" y="1524000"/>
                <a:ext cx="8077200" cy="51295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latin typeface="Arial Narrow" pitchFamily="34" charset="0"/>
                  </a:rPr>
                  <a:t>Factor the following trinomial using the “slide method for factoring”</a:t>
                </a:r>
              </a:p>
              <a:p>
                <a:pPr algn="ctr"/>
                <a:endParaRPr lang="en-US" b="1" i="1" dirty="0" smtClean="0">
                  <a:latin typeface="Cambria Math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+ 8</a:t>
                </a:r>
                <a:r>
                  <a:rPr lang="en-US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– 35</a:t>
                </a:r>
              </a:p>
              <a:p>
                <a:pPr algn="ctr"/>
                <a:endParaRPr lang="en-US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+ 8</a:t>
                </a:r>
                <a:r>
                  <a:rPr lang="en-US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–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105</a:t>
                </a:r>
              </a:p>
              <a:p>
                <a:pPr algn="ctr"/>
                <a:endParaRPr lang="en-US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𝟏𝟓</m:t>
                        </m:r>
                      </m:e>
                    </m:d>
                  </m:oMath>
                </a14:m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 −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𝟕</m:t>
                        </m:r>
                      </m:e>
                    </m:d>
                  </m:oMath>
                </a14:m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+ </m:t>
                          </m:r>
                          <m:f>
                            <m:fPr>
                              <m:ctrlP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𝟏𝟓</m:t>
                              </m:r>
                            </m:num>
                            <m:den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𝟑</m:t>
                              </m:r>
                            </m:den>
                          </m:f>
                        </m:e>
                      </m:d>
                      <m:d>
                        <m:dPr>
                          <m:ctrlP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𝟕</m:t>
                              </m:r>
                            </m:num>
                            <m:den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𝟑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𝟓</m:t>
                          </m:r>
                        </m:e>
                      </m:d>
                      <m:d>
                        <m:dPr>
                          <m:ctrlP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𝟕</m:t>
                              </m:r>
                            </m:num>
                            <m:den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𝟑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𝟓</m:t>
                        </m:r>
                      </m:e>
                    </m:d>
                  </m:oMath>
                </a14:m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 −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𝟕</m:t>
                        </m:r>
                      </m:e>
                    </m:d>
                  </m:oMath>
                </a14:m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dirty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 </a:t>
                </a:r>
                <a:endParaRPr lang="en-US" dirty="0">
                  <a:latin typeface="Arial Narrow" pitchFamily="34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1524000"/>
                <a:ext cx="8077200" cy="5129546"/>
              </a:xfrm>
              <a:prstGeom prst="rect">
                <a:avLst/>
              </a:prstGeom>
              <a:blipFill rotWithShape="1">
                <a:blip r:embed="rId2"/>
                <a:stretch>
                  <a:fillRect t="-4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798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With a partner explain the steps for using the slide method  for factoring!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077995" y="2895600"/>
            <a:ext cx="4419600" cy="2950610"/>
            <a:chOff x="2077995" y="2895600"/>
            <a:chExt cx="4419600" cy="2950610"/>
          </a:xfrm>
        </p:grpSpPr>
        <p:pic>
          <p:nvPicPr>
            <p:cNvPr id="5" name="Picture 6" descr="C:\Users\cshatto\AppData\Local\Microsoft\Windows\Temporary Internet Files\Content.IE5\0YXZLI4J\MP900439481[1]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7995" y="2895600"/>
              <a:ext cx="4419600" cy="295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2537254" y="3200397"/>
              <a:ext cx="32766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Chiller" pitchFamily="82" charset="0"/>
                </a:rPr>
                <a:t>How easy was that?</a:t>
              </a:r>
              <a:endParaRPr lang="en-US" sz="3600" dirty="0">
                <a:solidFill>
                  <a:schemeClr val="bg1"/>
                </a:solidFill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40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110</TotalTime>
  <Words>449</Words>
  <Application>Microsoft Office PowerPoint</Application>
  <PresentationFormat>On-screen Show (4:3)</PresentationFormat>
  <Paragraphs>62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Civic</vt:lpstr>
      <vt:lpstr>Slide Method for Factoring Trinomials in the form  ax^2+bx+c</vt:lpstr>
      <vt:lpstr>PowerPoint Presentation</vt:lpstr>
      <vt:lpstr>PowerPoint Presentation</vt:lpstr>
      <vt:lpstr>Your Turn</vt:lpstr>
      <vt:lpstr>With a partner explain the steps for using the slide method  for factoring!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Method for Factoring Trinomials in the form  ax^2+bx+c=0</dc:title>
  <dc:creator>Connie Shatto</dc:creator>
  <cp:lastModifiedBy>Connie Shatto</cp:lastModifiedBy>
  <cp:revision>12</cp:revision>
  <dcterms:created xsi:type="dcterms:W3CDTF">2012-02-07T13:40:23Z</dcterms:created>
  <dcterms:modified xsi:type="dcterms:W3CDTF">2012-02-07T15:30:39Z</dcterms:modified>
</cp:coreProperties>
</file>